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h7Zgmi5Gxhhamx22yHaVfr5/R8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e09ad1e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3e09ad1ee1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e09ad1ee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3e09ad1ee1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e09ad1ee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3e09ad1ee1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e09ad1ee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3e09ad1ee1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e09ad1ee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3e09ad1ee1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e09ad1ee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3e09ad1ee1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c497f0c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3c497f0c1c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c497f0c1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3c497f0c1c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c497f0c1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3c497f0c1c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c497f0c1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3c497f0c1c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3c497f0c1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3c497f0c1c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e09ad1e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3e09ad1ee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3e09ad1ee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3e09ad1ee1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1" name="Google Shape;1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87" y="0"/>
            <a:ext cx="121836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9"/>
          <p:cNvSpPr txBox="1"/>
          <p:nvPr>
            <p:ph type="ctrTitle"/>
          </p:nvPr>
        </p:nvSpPr>
        <p:spPr>
          <a:xfrm>
            <a:off x="650240" y="1778000"/>
            <a:ext cx="530352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650240" y="4257675"/>
            <a:ext cx="544576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picture containing text, vector graphics&#10;&#10;Description automatically generated" id="14" name="Google Shape;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413703"/>
            <a:ext cx="1457960" cy="145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8"/>
          <p:cNvSpPr txBox="1"/>
          <p:nvPr>
            <p:ph type="ctrTitle"/>
          </p:nvPr>
        </p:nvSpPr>
        <p:spPr>
          <a:xfrm>
            <a:off x="650240" y="1600200"/>
            <a:ext cx="628904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" type="subTitle"/>
          </p:nvPr>
        </p:nvSpPr>
        <p:spPr>
          <a:xfrm>
            <a:off x="650240" y="407987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/>
          <p:nvPr/>
        </p:nvSpPr>
        <p:spPr>
          <a:xfrm>
            <a:off x="0" y="5080000"/>
            <a:ext cx="12192000" cy="177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" name="Google Shape;4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9"/>
          <p:cNvSpPr txBox="1"/>
          <p:nvPr>
            <p:ph type="ctrTitle"/>
          </p:nvPr>
        </p:nvSpPr>
        <p:spPr>
          <a:xfrm>
            <a:off x="650240" y="1778000"/>
            <a:ext cx="890016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" type="subTitle"/>
          </p:nvPr>
        </p:nvSpPr>
        <p:spPr>
          <a:xfrm>
            <a:off x="650240" y="4257675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picture containing text, vector graphics&#10;&#10;Description automatically generated" id="52" name="Google Shape;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413703"/>
            <a:ext cx="1457960" cy="145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1496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0"/>
          <p:cNvSpPr txBox="1"/>
          <p:nvPr>
            <p:ph type="title"/>
          </p:nvPr>
        </p:nvSpPr>
        <p:spPr>
          <a:xfrm>
            <a:off x="787400" y="2103437"/>
            <a:ext cx="5257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838200" y="3563937"/>
            <a:ext cx="4810760" cy="2817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/>
          <p:nvPr>
            <p:ph type="title"/>
          </p:nvPr>
        </p:nvSpPr>
        <p:spPr>
          <a:xfrm>
            <a:off x="838200" y="365125"/>
            <a:ext cx="94386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5"/>
          <p:cNvSpPr/>
          <p:nvPr/>
        </p:nvSpPr>
        <p:spPr>
          <a:xfrm>
            <a:off x="0" y="365760"/>
            <a:ext cx="12192000" cy="6492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87" y="0"/>
            <a:ext cx="121836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/>
        </p:nvSpPr>
        <p:spPr>
          <a:xfrm>
            <a:off x="0" y="365760"/>
            <a:ext cx="12192000" cy="6492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lamp, light&#10;&#10;Description automatically generated" id="76" name="Google Shape;7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7"/>
          <p:cNvSpPr/>
          <p:nvPr/>
        </p:nvSpPr>
        <p:spPr>
          <a:xfrm>
            <a:off x="0" y="365760"/>
            <a:ext cx="12192000" cy="6492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87" y="0"/>
            <a:ext cx="121836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0"/>
          <p:cNvSpPr txBox="1"/>
          <p:nvPr>
            <p:ph type="ctrTitle"/>
          </p:nvPr>
        </p:nvSpPr>
        <p:spPr>
          <a:xfrm>
            <a:off x="741680" y="1589723"/>
            <a:ext cx="637032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" type="subTitle"/>
          </p:nvPr>
        </p:nvSpPr>
        <p:spPr>
          <a:xfrm>
            <a:off x="741680" y="4069398"/>
            <a:ext cx="54356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8"/>
          <p:cNvSpPr/>
          <p:nvPr/>
        </p:nvSpPr>
        <p:spPr>
          <a:xfrm>
            <a:off x="0" y="365760"/>
            <a:ext cx="12192000" cy="6492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4" name="Google Shape;84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/>
          <p:nvPr>
            <p:ph type="title"/>
          </p:nvPr>
        </p:nvSpPr>
        <p:spPr>
          <a:xfrm>
            <a:off x="838200" y="365125"/>
            <a:ext cx="94386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/>
          <p:nvPr/>
        </p:nvSpPr>
        <p:spPr>
          <a:xfrm>
            <a:off x="0" y="365760"/>
            <a:ext cx="12192000" cy="6492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con&#10;&#10;Description automatically generated with low confidence" id="21" name="Google Shape;2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&#10;&#10;Description automatically generated" id="22" name="Google Shape;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4160" y="298926"/>
            <a:ext cx="2580640" cy="25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925194" y="2017077"/>
            <a:ext cx="6918326" cy="20110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2" type="body"/>
          </p:nvPr>
        </p:nvSpPr>
        <p:spPr>
          <a:xfrm>
            <a:off x="925194" y="4094956"/>
            <a:ext cx="6918326" cy="2011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838200" y="365125"/>
            <a:ext cx="94386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3"/>
          <p:cNvSpPr txBox="1"/>
          <p:nvPr>
            <p:ph type="ctrTitle"/>
          </p:nvPr>
        </p:nvSpPr>
        <p:spPr>
          <a:xfrm>
            <a:off x="624840" y="2636520"/>
            <a:ext cx="1094232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D1A"/>
              </a:buClr>
              <a:buSzPts val="8000"/>
              <a:buFont typeface="Arial"/>
              <a:buNone/>
              <a:defRPr sz="8000">
                <a:solidFill>
                  <a:srgbClr val="1B1D1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4"/>
          <p:cNvSpPr txBox="1"/>
          <p:nvPr>
            <p:ph type="ctrTitle"/>
          </p:nvPr>
        </p:nvSpPr>
        <p:spPr>
          <a:xfrm>
            <a:off x="1574800" y="2367280"/>
            <a:ext cx="870712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1D1A"/>
              </a:buClr>
              <a:buSzPts val="8000"/>
              <a:buFont typeface="Arial"/>
              <a:buNone/>
              <a:defRPr sz="8000">
                <a:solidFill>
                  <a:srgbClr val="1B1D1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/>
          <p:nvPr>
            <p:ph type="title"/>
          </p:nvPr>
        </p:nvSpPr>
        <p:spPr>
          <a:xfrm>
            <a:off x="838200" y="365125"/>
            <a:ext cx="94386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 txBox="1"/>
          <p:nvPr>
            <p:ph type="ctrTitle"/>
          </p:nvPr>
        </p:nvSpPr>
        <p:spPr>
          <a:xfrm>
            <a:off x="741680" y="1447483"/>
            <a:ext cx="628904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Arial"/>
              <a:buNone/>
              <a:defRPr sz="5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subTitle"/>
          </p:nvPr>
        </p:nvSpPr>
        <p:spPr>
          <a:xfrm>
            <a:off x="741680" y="392715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7"/>
          <p:cNvSpPr txBox="1"/>
          <p:nvPr>
            <p:ph type="ctrTitle"/>
          </p:nvPr>
        </p:nvSpPr>
        <p:spPr>
          <a:xfrm>
            <a:off x="4378960" y="211804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4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94386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picture containing text, vector graphics&#10;&#10;Description automatically generated" id="8" name="Google Shape;8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276840" y="298926"/>
            <a:ext cx="1457960" cy="1457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9" name="Google Shape;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721474"/>
            <a:ext cx="12192000" cy="1365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gif"/><Relationship Id="rId4" Type="http://schemas.openxmlformats.org/officeDocument/2006/relationships/image" Target="../media/image3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2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3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"/>
          <p:cNvSpPr txBox="1"/>
          <p:nvPr>
            <p:ph type="ctrTitle"/>
          </p:nvPr>
        </p:nvSpPr>
        <p:spPr>
          <a:xfrm>
            <a:off x="650240" y="1778000"/>
            <a:ext cx="5663474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lang="en-US" sz="3800"/>
              <a:t>ICRA 2023 Presentation</a:t>
            </a:r>
            <a:endParaRPr sz="3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1" lang="en-US" sz="2000"/>
              <a:t>Self-Improving Safety Performance of Reinforcement Learning Based Driving with Black-Box Verification Algorithms</a:t>
            </a:r>
            <a:endParaRPr/>
          </a:p>
        </p:txBody>
      </p:sp>
      <p:sp>
        <p:nvSpPr>
          <p:cNvPr id="100" name="Google Shape;100;p1"/>
          <p:cNvSpPr txBox="1"/>
          <p:nvPr>
            <p:ph idx="1" type="subTitle"/>
          </p:nvPr>
        </p:nvSpPr>
        <p:spPr>
          <a:xfrm>
            <a:off x="650240" y="4257675"/>
            <a:ext cx="544576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400"/>
              <a:t>29 May - 2 June, 2023, ExCel London, UK</a:t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/>
              <a:t>Resul Dagdanov, Halil Durmus, and Nazim Kemal Ure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Istanbul Technical University</a:t>
            </a:r>
            <a:endParaRPr sz="1400"/>
          </a:p>
        </p:txBody>
      </p:sp>
      <p:pic>
        <p:nvPicPr>
          <p:cNvPr id="101" name="Google Shape;10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25" y="6005501"/>
            <a:ext cx="2699126" cy="6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538" y="267400"/>
            <a:ext cx="2958900" cy="8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e09ad1ee1_0_25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Methodology (Reward Function)</a:t>
            </a:r>
            <a:endParaRPr/>
          </a:p>
        </p:txBody>
      </p:sp>
      <p:sp>
        <p:nvSpPr>
          <p:cNvPr id="196" name="Google Shape;196;g23e09ad1ee1_0_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Objective is to follow the front vehicle safety without any collisions.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Significant penalty is given when collision occurs.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Additional penalty coefficient is given for vehicle jerk.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3e09ad1ee1_0_25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9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98" name="Google Shape;198;g23e09ad1ee1_0_25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99" name="Google Shape;199;g23e09ad1ee1_0_25"/>
          <p:cNvPicPr preferRelativeResize="0"/>
          <p:nvPr/>
        </p:nvPicPr>
        <p:blipFill rotWithShape="1">
          <a:blip r:embed="rId3">
            <a:alphaModFix/>
          </a:blip>
          <a:srcRect b="0" l="950" r="0" t="1787"/>
          <a:stretch/>
        </p:blipFill>
        <p:spPr>
          <a:xfrm>
            <a:off x="3111038" y="3173229"/>
            <a:ext cx="5969925" cy="25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e09ad1ee1_0_35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Methodology (Improvement Stages)</a:t>
            </a:r>
            <a:endParaRPr/>
          </a:p>
        </p:txBody>
      </p:sp>
      <p:sp>
        <p:nvSpPr>
          <p:cNvPr id="205" name="Google Shape;205;g23e09ad1ee1_0_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Custom sampling probability function: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Sample from the uniform distribution scenarios.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At each training stage, subsequent generation</a:t>
            </a:r>
            <a:br>
              <a:rPr lang="en-US"/>
            </a:br>
            <a:r>
              <a:rPr lang="en-US"/>
              <a:t>safety-critical scenarios are sampled with</a:t>
            </a:r>
            <a:br>
              <a:rPr lang="en-US"/>
            </a:br>
            <a:r>
              <a:rPr lang="en-US"/>
              <a:t>higher likelihood.</a:t>
            </a:r>
            <a:endParaRPr/>
          </a:p>
        </p:txBody>
      </p:sp>
      <p:sp>
        <p:nvSpPr>
          <p:cNvPr id="206" name="Google Shape;206;g23e09ad1ee1_0_35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10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07" name="Google Shape;207;g23e09ad1ee1_0_35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08" name="Google Shape;208;g23e09ad1ee1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976" y="1975450"/>
            <a:ext cx="6344400" cy="42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3e09ad1ee1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75" y="2622425"/>
            <a:ext cx="4981426" cy="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3e09ad1ee1_0_45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Experiments (MC vs. CE Sampled RL Agents)</a:t>
            </a:r>
            <a:endParaRPr/>
          </a:p>
        </p:txBody>
      </p:sp>
      <p:sp>
        <p:nvSpPr>
          <p:cNvPr id="215" name="Google Shape;215;g23e09ad1ee1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15900" lvl="0" marL="228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Generation-3 black-box model performance in a rare-event safety-critical scenario: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Naive </a:t>
            </a:r>
            <a:r>
              <a:rPr b="1" lang="en-US"/>
              <a:t>Monte-Carlo (MC)</a:t>
            </a:r>
            <a:r>
              <a:rPr lang="en-US"/>
              <a:t> Sampled RL Agent				       </a:t>
            </a:r>
            <a:r>
              <a:rPr b="1" lang="en-US"/>
              <a:t>Cross-Entropy (CE)</a:t>
            </a:r>
            <a:r>
              <a:rPr lang="en-US"/>
              <a:t> Sampled RL Agent</a:t>
            </a:r>
            <a:endParaRPr/>
          </a:p>
        </p:txBody>
      </p:sp>
      <p:sp>
        <p:nvSpPr>
          <p:cNvPr id="216" name="Google Shape;216;g23e09ad1ee1_0_45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11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17" name="Google Shape;217;g23e09ad1ee1_0_45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18" name="Google Shape;218;g23e09ad1ee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351288"/>
            <a:ext cx="5353076" cy="301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3e09ad1ee1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6000" y="2351288"/>
            <a:ext cx="5353076" cy="30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e09ad1ee1_0_56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Experiments (Self-Improving Generations)</a:t>
            </a:r>
            <a:endParaRPr/>
          </a:p>
        </p:txBody>
      </p:sp>
      <p:sp>
        <p:nvSpPr>
          <p:cNvPr id="225" name="Google Shape;225;g23e09ad1ee1_0_56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12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26" name="Google Shape;226;g23e09ad1ee1_0_56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27" name="Google Shape;227;g23e09ad1ee1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400" y="1508400"/>
            <a:ext cx="8317200" cy="46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e09ad1ee1_0_66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33" name="Google Shape;233;g23e09ad1ee1_0_66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13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34" name="Google Shape;234;g23e09ad1ee1_0_66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235" name="Google Shape;235;g23e09ad1ee1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25" y="1727852"/>
            <a:ext cx="7650873" cy="38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3e09ad1ee1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8475" y="2360475"/>
            <a:ext cx="4187750" cy="259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e09ad1ee1_0_76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 and Future Work</a:t>
            </a:r>
            <a:endParaRPr/>
          </a:p>
        </p:txBody>
      </p:sp>
      <p:sp>
        <p:nvSpPr>
          <p:cNvPr id="242" name="Google Shape;242;g23e09ad1ee1_0_7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Proposed a novel self-improving framework using black-box verification algorithms.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Developed a safety-enhanced reinforcement learning autonomous driving policy.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Safety-critical scenarios are detected at early stages of the training and successfully leveraged rare scenarios.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Future goal is to expand this method to higher-dimensional </a:t>
            </a:r>
            <a:r>
              <a:rPr lang="en-US"/>
              <a:t>scenario vector space problems.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Different sampling techniques from rare-event simulation data will be deeply examined.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Lane-changing control will be investigated within the proposed self-improving methodology.</a:t>
            </a:r>
            <a:endParaRPr/>
          </a:p>
        </p:txBody>
      </p:sp>
      <p:sp>
        <p:nvSpPr>
          <p:cNvPr id="243" name="Google Shape;243;g23e09ad1ee1_0_76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14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244" name="Google Shape;244;g23e09ad1ee1_0_76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838200" y="365125"/>
            <a:ext cx="943864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Decision-making in the safety-critical environments is a challenging problem.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ADAS (advanced driver assistance system) is a trend topic.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Reaction time of the drivers are low.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Computers are faster in decision-making.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Safety-critical scenarios are rare-events.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These scenarios could be generated in the simulation.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Reasons of safety-critical ADAS scenarios: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sudden brakes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people cross the road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animal running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careless drivers</a:t>
            </a:r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1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600" y="2400175"/>
            <a:ext cx="5325701" cy="35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6659600" y="5932900"/>
            <a:ext cx="5325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Image Credit</a:t>
            </a:r>
            <a:r>
              <a:rPr lang="en-US" sz="1100">
                <a:solidFill>
                  <a:srgbClr val="000000"/>
                </a:solidFill>
              </a:rPr>
              <a:t>: https://gfycat.com/chiefyearlygoat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c497f0c1c_0_23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18" name="Google Shape;118;g23c497f0c1c_0_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The probability of observing safety-critical scenarios in real-world is very low.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T</a:t>
            </a:r>
            <a:r>
              <a:rPr lang="en-US"/>
              <a:t>he amount of data needed grows exponentially with the dimensionality as the probability decreases.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Curse of dimensionality is investigated in:</a:t>
            </a:r>
            <a:endParaRPr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numerical integration</a:t>
            </a:r>
            <a:endParaRPr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optimization</a:t>
            </a:r>
            <a:endParaRPr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machine learning</a:t>
            </a:r>
            <a:endParaRPr/>
          </a:p>
          <a:p>
            <a:pPr indent="-228600" lvl="1" marL="6858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data mining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Without verification of the model in rare-events, the safety</a:t>
            </a:r>
            <a:br>
              <a:rPr lang="en-US"/>
            </a:br>
            <a:r>
              <a:rPr lang="en-US"/>
              <a:t>of the black-box AD system could not be guaranteed.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3c497f0c1c_0_23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2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20" name="Google Shape;120;g23c497f0c1c_0_23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21" name="Google Shape;121;g23c497f0c1c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450" y="2486125"/>
            <a:ext cx="5617586" cy="34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3c497f0c1c_0_23"/>
          <p:cNvSpPr txBox="1"/>
          <p:nvPr/>
        </p:nvSpPr>
        <p:spPr>
          <a:xfrm>
            <a:off x="94875" y="5930413"/>
            <a:ext cx="9142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Reference</a:t>
            </a:r>
            <a:r>
              <a:rPr lang="en-US" sz="1100">
                <a:solidFill>
                  <a:srgbClr val="000000"/>
                </a:solidFill>
              </a:rPr>
              <a:t>: Liu, Henry X., and Shuo Feng. "" Curse of rarity" for autonomous vehicles." </a:t>
            </a:r>
            <a:r>
              <a:rPr i="1" lang="en-US" sz="1100">
                <a:solidFill>
                  <a:srgbClr val="000000"/>
                </a:solidFill>
              </a:rPr>
              <a:t>arXiv preprint arXiv:2207.02749</a:t>
            </a:r>
            <a:r>
              <a:rPr lang="en-US" sz="1100">
                <a:solidFill>
                  <a:srgbClr val="000000"/>
                </a:solidFill>
              </a:rPr>
              <a:t> (2022).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c497f0c1c_0_34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128" name="Google Shape;128;g23c497f0c1c_0_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Objective is to develop sample efficient, robust, and safe black-box system.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Propose a novel self-improving technique for black-box decision-making and navigation systems.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Investigation of different rare-event simulation techniques for sample efficiency.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Development of a reinforcement learning (RL) agent for</a:t>
            </a:r>
            <a:br>
              <a:rPr lang="en-US"/>
            </a:br>
            <a:r>
              <a:rPr lang="en-US"/>
              <a:t>decision-making under safety-critical conditions.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Goal is to control the low-level actions of the vehicle.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Adaptive cruise control (ACC) scenarios are studied.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Analyse methods to continuously learn from failures in</a:t>
            </a:r>
            <a:br>
              <a:rPr lang="en-US"/>
            </a:br>
            <a:r>
              <a:rPr lang="en-US"/>
              <a:t>safety-critical scenario for better robustness.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Leverage power of rare-event simulation into the</a:t>
            </a:r>
            <a:br>
              <a:rPr lang="en-US"/>
            </a:br>
            <a:r>
              <a:rPr lang="en-US"/>
              <a:t>optimization of a black-box models.</a:t>
            </a:r>
            <a:endParaRPr/>
          </a:p>
        </p:txBody>
      </p:sp>
      <p:sp>
        <p:nvSpPr>
          <p:cNvPr id="129" name="Google Shape;129;g23c497f0c1c_0_34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3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30" name="Google Shape;130;g23c497f0c1c_0_34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31" name="Google Shape;131;g23c497f0c1c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850" y="2939348"/>
            <a:ext cx="5325600" cy="290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3c497f0c1c_0_34"/>
          <p:cNvSpPr txBox="1"/>
          <p:nvPr/>
        </p:nvSpPr>
        <p:spPr>
          <a:xfrm>
            <a:off x="6659600" y="5932900"/>
            <a:ext cx="5325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Image Credit</a:t>
            </a:r>
            <a:r>
              <a:rPr lang="en-US" sz="1100">
                <a:solidFill>
                  <a:srgbClr val="000000"/>
                </a:solidFill>
              </a:rPr>
              <a:t>:</a:t>
            </a:r>
            <a:r>
              <a:rPr lang="en-US" sz="1100">
                <a:solidFill>
                  <a:srgbClr val="000000"/>
                </a:solidFill>
              </a:rPr>
              <a:t> </a:t>
            </a:r>
            <a:r>
              <a:rPr lang="en-US" sz="1100">
                <a:solidFill>
                  <a:schemeClr val="dk1"/>
                </a:solidFill>
              </a:rPr>
              <a:t>https://comma-ai.medium.com/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c497f0c1c_0_46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Rare-event Simulation</a:t>
            </a:r>
            <a:endParaRPr/>
          </a:p>
        </p:txBody>
      </p:sp>
      <p:sp>
        <p:nvSpPr>
          <p:cNvPr id="138" name="Google Shape;138;g23c497f0c1c_0_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probability of the rare-event is defined by the safety function and safety metric.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Naive Monte-Carlo (MC) Sampling: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Cross-Entropy (CE) Search: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Bayesian Optimization (BO) Search:</a:t>
            </a:r>
            <a:endParaRPr/>
          </a:p>
        </p:txBody>
      </p:sp>
      <p:sp>
        <p:nvSpPr>
          <p:cNvPr id="139" name="Google Shape;139;g23c497f0c1c_0_46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4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40" name="Google Shape;140;g23c497f0c1c_0_46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41" name="Google Shape;141;g23c497f0c1c_0_46"/>
          <p:cNvSpPr txBox="1"/>
          <p:nvPr/>
        </p:nvSpPr>
        <p:spPr>
          <a:xfrm>
            <a:off x="94875" y="5930413"/>
            <a:ext cx="9142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Reference</a:t>
            </a:r>
            <a:r>
              <a:rPr lang="en-US" sz="1100">
                <a:solidFill>
                  <a:srgbClr val="000000"/>
                </a:solidFill>
              </a:rPr>
              <a:t>: </a:t>
            </a:r>
            <a:r>
              <a:rPr lang="en-US" sz="1100">
                <a:solidFill>
                  <a:schemeClr val="dk1"/>
                </a:solidFill>
              </a:rPr>
              <a:t>Asmussen, Søren, and Peter W. Glynn. </a:t>
            </a:r>
            <a:r>
              <a:rPr i="1" lang="en-US" sz="1100">
                <a:solidFill>
                  <a:schemeClr val="dk1"/>
                </a:solidFill>
              </a:rPr>
              <a:t>Stochastic simulation: algorithms and analysis</a:t>
            </a:r>
            <a:r>
              <a:rPr lang="en-US" sz="1100">
                <a:solidFill>
                  <a:schemeClr val="dk1"/>
                </a:solidFill>
              </a:rPr>
              <a:t>. Vol. 57. New York: Springer, 2007.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142" name="Google Shape;142;g23c497f0c1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837" y="2338575"/>
            <a:ext cx="2884334" cy="5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c497f0c1c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875" y="3341950"/>
            <a:ext cx="3088250" cy="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3c497f0c1c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7100" y="4314626"/>
            <a:ext cx="3913783" cy="6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3c497f0c1c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9675" y="5546237"/>
            <a:ext cx="4572000" cy="3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3c497f0c1c_0_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8101" y="5546238"/>
            <a:ext cx="1950188" cy="3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3c497f0c1c_0_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5257" y="2281263"/>
            <a:ext cx="4110694" cy="30587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3c497f0c1c_0_46"/>
          <p:cNvSpPr txBox="1"/>
          <p:nvPr/>
        </p:nvSpPr>
        <p:spPr>
          <a:xfrm>
            <a:off x="8944100" y="5546225"/>
            <a:ext cx="3184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000">
                <a:solidFill>
                  <a:srgbClr val="000000"/>
                </a:solidFill>
              </a:rPr>
              <a:t>Image Credit</a:t>
            </a:r>
            <a:r>
              <a:rPr lang="en-US" sz="1000">
                <a:solidFill>
                  <a:srgbClr val="000000"/>
                </a:solidFill>
              </a:rPr>
              <a:t>:</a:t>
            </a:r>
            <a:br>
              <a:rPr lang="en-US" sz="1000"/>
            </a:br>
            <a:r>
              <a:rPr lang="en-US" sz="1000"/>
              <a:t>https://gfycat.com/legalanyantelopegroundsquirrel</a:t>
            </a:r>
            <a:endParaRPr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c497f0c1c_0_80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Setting (Environment)</a:t>
            </a:r>
            <a:endParaRPr/>
          </a:p>
        </p:txBody>
      </p:sp>
      <p:sp>
        <p:nvSpPr>
          <p:cNvPr id="154" name="Google Shape;154;g23c497f0c1c_0_8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2286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Lightweight 2D simulation environment (Highway-Env) is used for rare-event simulations.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/>
              <a:t>Research gaps: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Exploration and exploitation dilemma is still an active research area.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Lack of safety-critical scenario in the optimization phase of </a:t>
            </a:r>
            <a:r>
              <a:rPr lang="en-US"/>
              <a:t>the</a:t>
            </a:r>
            <a:r>
              <a:rPr lang="en-US"/>
              <a:t> system could lead to poor generalization.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Existing RL algorithms strongly depend of diversity of training scenarios.</a:t>
            </a:r>
            <a:endParaRPr/>
          </a:p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Investigate whether the rare-event assessment and</a:t>
            </a:r>
            <a:br>
              <a:rPr lang="en-US"/>
            </a:br>
            <a:r>
              <a:rPr lang="en-US"/>
              <a:t>validation samples of the safety-critical system might also</a:t>
            </a:r>
            <a:br>
              <a:rPr lang="en-US"/>
            </a:br>
            <a:r>
              <a:rPr lang="en-US"/>
              <a:t>be utilized for automatic self-improvement (healing) of the</a:t>
            </a:r>
            <a:br>
              <a:rPr lang="en-US"/>
            </a:br>
            <a:r>
              <a:rPr lang="en-US"/>
              <a:t>black-box RL agent policies.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3c497f0c1c_0_80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5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56" name="Google Shape;156;g23c497f0c1c_0_80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57" name="Google Shape;157;g23c497f0c1c_0_80"/>
          <p:cNvSpPr txBox="1"/>
          <p:nvPr/>
        </p:nvSpPr>
        <p:spPr>
          <a:xfrm>
            <a:off x="94875" y="5930413"/>
            <a:ext cx="9142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100"/>
              <a:t>Image Credit</a:t>
            </a:r>
            <a:r>
              <a:rPr lang="en-US" sz="1100">
                <a:solidFill>
                  <a:srgbClr val="000000"/>
                </a:solidFill>
              </a:rPr>
              <a:t>: </a:t>
            </a:r>
            <a:r>
              <a:rPr lang="en-US" sz="1100">
                <a:solidFill>
                  <a:schemeClr val="dk1"/>
                </a:solidFill>
              </a:rPr>
              <a:t>E. Leurent, “An environment for autonomous driving decision-making,” https://github.com/eleurent/highway-env, 2018.</a:t>
            </a:r>
            <a:endParaRPr sz="1100"/>
          </a:p>
        </p:txBody>
      </p:sp>
      <p:pic>
        <p:nvPicPr>
          <p:cNvPr id="158" name="Google Shape;158;g23c497f0c1c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125" y="3935303"/>
            <a:ext cx="5302800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c497f0c1c_0_91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Setting (Parameter Space)</a:t>
            </a:r>
            <a:endParaRPr/>
          </a:p>
        </p:txBody>
      </p:sp>
      <p:sp>
        <p:nvSpPr>
          <p:cNvPr id="164" name="Google Shape;164;g23c497f0c1c_0_91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6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65" name="Google Shape;165;g23c497f0c1c_0_91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66" name="Google Shape;166;g23c497f0c1c_0_91"/>
          <p:cNvPicPr preferRelativeResize="0"/>
          <p:nvPr/>
        </p:nvPicPr>
        <p:blipFill rotWithShape="1">
          <a:blip r:embed="rId3">
            <a:alphaModFix/>
          </a:blip>
          <a:srcRect b="0" l="1166" r="0" t="1980"/>
          <a:stretch/>
        </p:blipFill>
        <p:spPr>
          <a:xfrm>
            <a:off x="7279425" y="2048863"/>
            <a:ext cx="4833350" cy="2535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3c497f0c1c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9637"/>
            <a:ext cx="7225550" cy="24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3c497f0c1c_0_91"/>
          <p:cNvSpPr txBox="1"/>
          <p:nvPr>
            <p:ph idx="1" type="body"/>
          </p:nvPr>
        </p:nvSpPr>
        <p:spPr>
          <a:xfrm>
            <a:off x="838200" y="1825625"/>
            <a:ext cx="10515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Construction of the Optimization Parameter Vector Space: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3c497f0c1c_0_91"/>
          <p:cNvSpPr txBox="1"/>
          <p:nvPr>
            <p:ph idx="1" type="body"/>
          </p:nvPr>
        </p:nvSpPr>
        <p:spPr>
          <a:xfrm>
            <a:off x="8384900" y="4869700"/>
            <a:ext cx="3561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sz="1200"/>
              <a:t>MIO: Most Important Object</a:t>
            </a:r>
            <a:endParaRPr sz="12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/>
              <a:t>EGO: Egocentric Vehicle - Agent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e09ad1ee1_0_1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Setting (Front Vehicle)</a:t>
            </a:r>
            <a:endParaRPr/>
          </a:p>
        </p:txBody>
      </p:sp>
      <p:sp>
        <p:nvSpPr>
          <p:cNvPr id="175" name="Google Shape;175;g23e09ad1ee1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Intelligent Driver Model (IDM):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popular model-based action policy for longitudinal acceleration control.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3e09ad1ee1_0_1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7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77" name="Google Shape;177;g23e09ad1ee1_0_1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78" name="Google Shape;178;g23e09ad1ee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77" y="2994338"/>
            <a:ext cx="4802051" cy="7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3e09ad1ee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71" y="3992088"/>
            <a:ext cx="4643465" cy="7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23e09ad1ee1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225" y="2699563"/>
            <a:ext cx="4730574" cy="26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3e09ad1ee1_0_1"/>
          <p:cNvSpPr txBox="1"/>
          <p:nvPr/>
        </p:nvSpPr>
        <p:spPr>
          <a:xfrm>
            <a:off x="6623225" y="5302900"/>
            <a:ext cx="4730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Image Credit</a:t>
            </a:r>
            <a:r>
              <a:rPr lang="en-US" sz="1100">
                <a:solidFill>
                  <a:srgbClr val="000000"/>
                </a:solidFill>
              </a:rPr>
              <a:t>: </a:t>
            </a:r>
            <a:r>
              <a:rPr lang="en-US" sz="1100">
                <a:solidFill>
                  <a:schemeClr val="dk1"/>
                </a:solidFill>
              </a:rPr>
              <a:t>https://gifer.com/en/9fjZ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82" name="Google Shape;182;g23e09ad1ee1_0_1"/>
          <p:cNvSpPr txBox="1"/>
          <p:nvPr/>
        </p:nvSpPr>
        <p:spPr>
          <a:xfrm>
            <a:off x="94875" y="5930425"/>
            <a:ext cx="11956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1100">
                <a:solidFill>
                  <a:srgbClr val="000000"/>
                </a:solidFill>
              </a:rPr>
              <a:t>Reference</a:t>
            </a:r>
            <a:r>
              <a:rPr lang="en-US" sz="1100">
                <a:solidFill>
                  <a:srgbClr val="000000"/>
                </a:solidFill>
              </a:rPr>
              <a:t>: </a:t>
            </a:r>
            <a:r>
              <a:rPr lang="en-US" sz="1100">
                <a:solidFill>
                  <a:srgbClr val="222222"/>
                </a:solidFill>
              </a:rPr>
              <a:t>Treiber, Martin, Ansgar Hennecke, and Dirk Helbing. "Congested traffic states in empirical observations and microscopic simulations." </a:t>
            </a:r>
            <a:r>
              <a:rPr i="1" lang="en-US" sz="1100">
                <a:solidFill>
                  <a:srgbClr val="222222"/>
                </a:solidFill>
              </a:rPr>
              <a:t>Physical review E</a:t>
            </a:r>
            <a:r>
              <a:rPr lang="en-US" sz="1100">
                <a:solidFill>
                  <a:srgbClr val="222222"/>
                </a:solidFill>
              </a:rPr>
              <a:t> 62.2 (2000): 1805.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e09ad1ee1_0_15"/>
          <p:cNvSpPr txBox="1"/>
          <p:nvPr>
            <p:ph type="title"/>
          </p:nvPr>
        </p:nvSpPr>
        <p:spPr>
          <a:xfrm>
            <a:off x="838200" y="365125"/>
            <a:ext cx="9438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Methodology (Overview)</a:t>
            </a:r>
            <a:endParaRPr/>
          </a:p>
        </p:txBody>
      </p:sp>
      <p:sp>
        <p:nvSpPr>
          <p:cNvPr id="188" name="Google Shape;188;g23e09ad1ee1_0_15"/>
          <p:cNvSpPr txBox="1"/>
          <p:nvPr/>
        </p:nvSpPr>
        <p:spPr>
          <a:xfrm>
            <a:off x="10860650" y="6377900"/>
            <a:ext cx="13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Slide No</a:t>
            </a:r>
            <a:r>
              <a:rPr lang="en-US" sz="1200"/>
              <a:t>:</a:t>
            </a:r>
            <a:r>
              <a:rPr lang="en-US" sz="1200">
                <a:solidFill>
                  <a:srgbClr val="000000"/>
                </a:solidFill>
              </a:rPr>
              <a:t> </a:t>
            </a:r>
            <a:r>
              <a:rPr lang="en-US" sz="1200"/>
              <a:t>8</a:t>
            </a:r>
            <a:r>
              <a:rPr lang="en-US" sz="1200"/>
              <a:t> / 14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89" name="Google Shape;189;g23e09ad1ee1_0_15"/>
          <p:cNvSpPr txBox="1"/>
          <p:nvPr/>
        </p:nvSpPr>
        <p:spPr>
          <a:xfrm>
            <a:off x="0" y="6377900"/>
            <a:ext cx="63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The</a:t>
            </a:r>
            <a:r>
              <a:rPr lang="en-US" sz="1200"/>
              <a:t> </a:t>
            </a:r>
            <a:r>
              <a:rPr lang="en-US" sz="1200">
                <a:solidFill>
                  <a:srgbClr val="000000"/>
                </a:solidFill>
              </a:rPr>
              <a:t>IEEE International Conference on </a:t>
            </a:r>
            <a:r>
              <a:rPr lang="en-US" sz="1200"/>
              <a:t>Robotics and Automation</a:t>
            </a:r>
            <a:r>
              <a:rPr lang="en-US" sz="1200">
                <a:solidFill>
                  <a:srgbClr val="000000"/>
                </a:solidFill>
              </a:rPr>
              <a:t> (IEEE </a:t>
            </a:r>
            <a:r>
              <a:rPr lang="en-US" sz="1200"/>
              <a:t>ICRA</a:t>
            </a:r>
            <a:r>
              <a:rPr lang="en-US" sz="1200">
                <a:solidFill>
                  <a:srgbClr val="000000"/>
                </a:solidFill>
              </a:rPr>
              <a:t> 202</a:t>
            </a:r>
            <a:r>
              <a:rPr lang="en-US" sz="1200"/>
              <a:t>3</a:t>
            </a:r>
            <a:r>
              <a:rPr lang="en-US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90" name="Google Shape;190;g23e09ad1ee1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0" y="1690837"/>
            <a:ext cx="12010401" cy="453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DED0"/>
      </a:accent1>
      <a:accent2>
        <a:srgbClr val="F9B258"/>
      </a:accent2>
      <a:accent3>
        <a:srgbClr val="97C1AE"/>
      </a:accent3>
      <a:accent4>
        <a:srgbClr val="E8695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2022-02-21T15:15:59Z</dcterms:created>
  <dc:creator>Tara Barney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0x010100499D0606AAC24C4BB39CD917748087AC</vt:lpwstr>
  </property>
</Properties>
</file>